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0" r:id="rId1"/>
  </p:sldMasterIdLst>
  <p:notesMasterIdLst>
    <p:notesMasterId r:id="rId22"/>
  </p:notesMasterIdLst>
  <p:sldIdLst>
    <p:sldId id="256" r:id="rId2"/>
    <p:sldId id="275" r:id="rId3"/>
    <p:sldId id="260" r:id="rId4"/>
    <p:sldId id="261" r:id="rId5"/>
    <p:sldId id="262" r:id="rId6"/>
    <p:sldId id="263" r:id="rId7"/>
    <p:sldId id="268" r:id="rId8"/>
    <p:sldId id="269" r:id="rId9"/>
    <p:sldId id="270" r:id="rId10"/>
    <p:sldId id="273" r:id="rId11"/>
    <p:sldId id="271" r:id="rId12"/>
    <p:sldId id="272" r:id="rId13"/>
    <p:sldId id="267" r:id="rId14"/>
    <p:sldId id="257" r:id="rId15"/>
    <p:sldId id="258" r:id="rId16"/>
    <p:sldId id="259" r:id="rId17"/>
    <p:sldId id="264" r:id="rId18"/>
    <p:sldId id="265" r:id="rId19"/>
    <p:sldId id="274" r:id="rId20"/>
    <p:sldId id="266"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0"/>
    <p:restoredTop sz="94697"/>
  </p:normalViewPr>
  <p:slideViewPr>
    <p:cSldViewPr snapToGrid="0" snapToObjects="1">
      <p:cViewPr varScale="1">
        <p:scale>
          <a:sx n="92" d="100"/>
          <a:sy n="92" d="100"/>
        </p:scale>
        <p:origin x="107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773A38-57FD-2642-B2DA-4F9A5F4BFD16}" type="datetimeFigureOut">
              <a:rPr lang="tr-TR" smtClean="0"/>
              <a:t>31.01.2020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FB7069-DD9F-8C4F-A653-3ECE220CC32F}" type="slidenum">
              <a:rPr lang="tr-TR" smtClean="0"/>
              <a:t>‹#›</a:t>
            </a:fld>
            <a:endParaRPr lang="tr-TR"/>
          </a:p>
        </p:txBody>
      </p:sp>
    </p:spTree>
    <p:extLst>
      <p:ext uri="{BB962C8B-B14F-4D97-AF65-F5344CB8AC3E}">
        <p14:creationId xmlns:p14="http://schemas.microsoft.com/office/powerpoint/2010/main" val="893299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6387449-16F6-3F44-A51E-05842728EAA8}" type="datetimeFigureOut">
              <a:rPr lang="tr-TR" smtClean="0"/>
              <a:t>31.01.2020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2331C6-1F6C-844A-AF15-62953E362E27}"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6387449-16F6-3F44-A51E-05842728EAA8}" type="datetimeFigureOut">
              <a:rPr lang="tr-TR" smtClean="0"/>
              <a:t>31.01.2020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2331C6-1F6C-844A-AF15-62953E362E2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6387449-16F6-3F44-A51E-05842728EAA8}" type="datetimeFigureOut">
              <a:rPr lang="tr-TR" smtClean="0"/>
              <a:t>31.01.2020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2331C6-1F6C-844A-AF15-62953E362E2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idx="1"/>
          </p:nvPr>
        </p:nvSpPr>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6387449-16F6-3F44-A51E-05842728EAA8}" type="datetimeFigureOut">
              <a:rPr lang="tr-TR" smtClean="0"/>
              <a:t>31.01.2020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22331C6-1F6C-844A-AF15-62953E362E2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Ana metin stillerini düzenlemek için tıklayın</a:t>
            </a:r>
          </a:p>
        </p:txBody>
      </p:sp>
      <p:sp>
        <p:nvSpPr>
          <p:cNvPr id="4" name="Date Placeholder 3"/>
          <p:cNvSpPr>
            <a:spLocks noGrp="1"/>
          </p:cNvSpPr>
          <p:nvPr>
            <p:ph type="dt" sz="half" idx="10"/>
          </p:nvPr>
        </p:nvSpPr>
        <p:spPr/>
        <p:txBody>
          <a:bodyPr/>
          <a:lstStyle/>
          <a:p>
            <a:fld id="{76387449-16F6-3F44-A51E-05842728EAA8}" type="datetimeFigureOut">
              <a:rPr lang="tr-TR" smtClean="0"/>
              <a:t>31.01.2020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2331C6-1F6C-844A-AF15-62953E362E27}"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8" name="Date Placeholder 7"/>
          <p:cNvSpPr>
            <a:spLocks noGrp="1"/>
          </p:cNvSpPr>
          <p:nvPr>
            <p:ph type="dt" sz="half" idx="10"/>
          </p:nvPr>
        </p:nvSpPr>
        <p:spPr/>
        <p:txBody>
          <a:bodyPr/>
          <a:lstStyle/>
          <a:p>
            <a:fld id="{76387449-16F6-3F44-A51E-05842728EAA8}" type="datetimeFigureOut">
              <a:rPr lang="tr-TR" smtClean="0"/>
              <a:t>31.01.2020</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422331C6-1F6C-844A-AF15-62953E362E2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tıklayın</a:t>
            </a:r>
          </a:p>
        </p:txBody>
      </p:sp>
      <p:sp>
        <p:nvSpPr>
          <p:cNvPr id="4" name="Content Placeholder 3"/>
          <p:cNvSpPr>
            <a:spLocks noGrp="1"/>
          </p:cNvSpPr>
          <p:nvPr>
            <p:ph sz="half" idx="2"/>
          </p:nvPr>
        </p:nvSpPr>
        <p:spPr>
          <a:xfrm>
            <a:off x="1583436" y="3143250"/>
            <a:ext cx="4270248" cy="2596776"/>
          </a:xfrm>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tıklayın</a:t>
            </a:r>
          </a:p>
        </p:txBody>
      </p:sp>
      <p:sp>
        <p:nvSpPr>
          <p:cNvPr id="7" name="Date Placeholder 6"/>
          <p:cNvSpPr>
            <a:spLocks noGrp="1"/>
          </p:cNvSpPr>
          <p:nvPr>
            <p:ph type="dt" sz="half" idx="10"/>
          </p:nvPr>
        </p:nvSpPr>
        <p:spPr/>
        <p:txBody>
          <a:bodyPr/>
          <a:lstStyle/>
          <a:p>
            <a:fld id="{76387449-16F6-3F44-A51E-05842728EAA8}" type="datetimeFigureOut">
              <a:rPr lang="tr-TR" smtClean="0"/>
              <a:t>31.01.2020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22331C6-1F6C-844A-AF15-62953E362E27}" type="slidenum">
              <a:rPr lang="tr-TR" smtClean="0"/>
              <a:t>‹#›</a:t>
            </a:fld>
            <a:endParaRPr lang="tr-TR"/>
          </a:p>
        </p:txBody>
      </p:sp>
      <p:sp>
        <p:nvSpPr>
          <p:cNvPr id="10" name="Title 9"/>
          <p:cNvSpPr>
            <a:spLocks noGrp="1"/>
          </p:cNvSpPr>
          <p:nvPr>
            <p:ph type="title"/>
          </p:nvPr>
        </p:nvSpPr>
        <p:spPr/>
        <p:txBody>
          <a:bodyPr/>
          <a:lstStyle/>
          <a:p>
            <a:r>
              <a:rPr lang="tr-TR"/>
              <a:t>Asıl başlık stili için tıklayın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76387449-16F6-3F44-A51E-05842728EAA8}" type="datetimeFigureOut">
              <a:rPr lang="tr-TR" smtClean="0"/>
              <a:t>31.01.2020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22331C6-1F6C-844A-AF15-62953E362E2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387449-16F6-3F44-A51E-05842728EAA8}" type="datetimeFigureOut">
              <a:rPr lang="tr-TR" smtClean="0"/>
              <a:t>31.01.2020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22331C6-1F6C-844A-AF15-62953E362E2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tıklayın</a:t>
            </a:r>
          </a:p>
        </p:txBody>
      </p:sp>
      <p:sp>
        <p:nvSpPr>
          <p:cNvPr id="9" name="Date Placeholder 8"/>
          <p:cNvSpPr>
            <a:spLocks noGrp="1"/>
          </p:cNvSpPr>
          <p:nvPr>
            <p:ph type="dt" sz="half" idx="10"/>
          </p:nvPr>
        </p:nvSpPr>
        <p:spPr/>
        <p:txBody>
          <a:bodyPr/>
          <a:lstStyle/>
          <a:p>
            <a:fld id="{76387449-16F6-3F44-A51E-05842728EAA8}" type="datetimeFigureOut">
              <a:rPr lang="tr-TR" smtClean="0"/>
              <a:t>31.01.2020</a:t>
            </a:fld>
            <a:endParaRPr lang="tr-TR"/>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tr-TR"/>
          </a:p>
        </p:txBody>
      </p:sp>
      <p:sp>
        <p:nvSpPr>
          <p:cNvPr id="11" name="Slide Number Placeholder 10"/>
          <p:cNvSpPr>
            <a:spLocks noGrp="1"/>
          </p:cNvSpPr>
          <p:nvPr>
            <p:ph type="sldNum" sz="quarter" idx="12"/>
          </p:nvPr>
        </p:nvSpPr>
        <p:spPr/>
        <p:txBody>
          <a:bodyPr/>
          <a:lstStyle/>
          <a:p>
            <a:fld id="{422331C6-1F6C-844A-AF15-62953E362E2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Resmi yer tutucuya sürükleyin veya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tıklayın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76387449-16F6-3F44-A51E-05842728EAA8}" type="datetimeFigureOut">
              <a:rPr lang="tr-TR" smtClean="0"/>
              <a:t>31.01.2020</a:t>
            </a:fld>
            <a:endParaRPr lang="tr-TR"/>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0" name="Slide Number Placeholder 9"/>
          <p:cNvSpPr>
            <a:spLocks noGrp="1"/>
          </p:cNvSpPr>
          <p:nvPr>
            <p:ph type="sldNum" sz="quarter" idx="12"/>
          </p:nvPr>
        </p:nvSpPr>
        <p:spPr/>
        <p:txBody>
          <a:bodyPr/>
          <a:lstStyle/>
          <a:p>
            <a:fld id="{422331C6-1F6C-844A-AF15-62953E362E27}"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tr-TR"/>
              <a:t>Asıl başlık stili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76387449-16F6-3F44-A51E-05842728EAA8}" type="datetimeFigureOut">
              <a:rPr lang="tr-TR" smtClean="0"/>
              <a:t>31.01.2020</a:t>
            </a:fld>
            <a:endParaRPr lang="tr-T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422331C6-1F6C-844A-AF15-62953E362E27}" type="slidenum">
              <a:rPr lang="tr-TR" smtClean="0"/>
              <a:t>‹#›</a:t>
            </a:fld>
            <a:endParaRPr lang="tr-TR"/>
          </a:p>
        </p:txBody>
      </p:sp>
    </p:spTree>
    <p:extLst>
      <p:ext uri="{BB962C8B-B14F-4D97-AF65-F5344CB8AC3E}">
        <p14:creationId xmlns:p14="http://schemas.microsoft.com/office/powerpoint/2010/main" val="177656240"/>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771651" y="351919"/>
            <a:ext cx="8991600" cy="1645920"/>
          </a:xfrm>
        </p:spPr>
        <p:txBody>
          <a:bodyPr>
            <a:normAutofit/>
          </a:bodyPr>
          <a:lstStyle/>
          <a:p>
            <a:r>
              <a:rPr lang="tr-TR" dirty="0"/>
              <a:t>HUKUK KLİNİĞİ </a:t>
            </a:r>
            <a:r>
              <a:rPr lang="tr-TR"/>
              <a:t>DERSİ NASIL HAZIRLANIR VE BİR ÖRNEK</a:t>
            </a:r>
            <a:endParaRPr lang="tr-TR" dirty="0"/>
          </a:p>
        </p:txBody>
      </p:sp>
      <p:sp>
        <p:nvSpPr>
          <p:cNvPr id="3" name="Alt Konu Başlığı 2"/>
          <p:cNvSpPr>
            <a:spLocks noGrp="1"/>
          </p:cNvSpPr>
          <p:nvPr>
            <p:ph type="subTitle" idx="1"/>
          </p:nvPr>
        </p:nvSpPr>
        <p:spPr>
          <a:xfrm>
            <a:off x="9144000" y="4352544"/>
            <a:ext cx="352806" cy="148019"/>
          </a:xfrm>
        </p:spPr>
        <p:txBody>
          <a:bodyPr>
            <a:normAutofit fontScale="25000" lnSpcReduction="20000"/>
          </a:bodyPr>
          <a:lstStyle/>
          <a:p>
            <a:endParaRPr lang="tr-TR" dirty="0"/>
          </a:p>
        </p:txBody>
      </p:sp>
      <p:sp>
        <p:nvSpPr>
          <p:cNvPr id="4" name="Dikdörtgen 3"/>
          <p:cNvSpPr/>
          <p:nvPr/>
        </p:nvSpPr>
        <p:spPr>
          <a:xfrm>
            <a:off x="2943225" y="2543175"/>
            <a:ext cx="6200775" cy="3785652"/>
          </a:xfrm>
          <a:prstGeom prst="rect">
            <a:avLst/>
          </a:prstGeom>
        </p:spPr>
        <p:txBody>
          <a:bodyPr wrap="square">
            <a:spAutoFit/>
          </a:bodyPr>
          <a:lstStyle/>
          <a:p>
            <a:r>
              <a:rPr lang="tr-TR" sz="2000" b="1" dirty="0"/>
              <a:t>Uyulması Gereken Etik İlkeler</a:t>
            </a:r>
          </a:p>
          <a:p>
            <a:endParaRPr lang="tr-TR" sz="2000" dirty="0"/>
          </a:p>
          <a:p>
            <a:r>
              <a:rPr lang="tr-TR" sz="2000" b="1" dirty="0"/>
              <a:t>Görüşme Teknikleri</a:t>
            </a:r>
          </a:p>
          <a:p>
            <a:endParaRPr lang="tr-TR" sz="2000" dirty="0"/>
          </a:p>
          <a:p>
            <a:r>
              <a:rPr lang="tr-TR" sz="2000" b="1" dirty="0"/>
              <a:t>Görüşme Öncesi Rapor Hazırlama Hakkında Bilgi</a:t>
            </a:r>
            <a:r>
              <a:rPr lang="tr-TR" sz="2000" dirty="0"/>
              <a:t>: bekledikleri ve karşılaştıkları arasındaki fark, görüştükleri kişiyle ilgili belirtmeleri gereken hususlar, önerdikleri çözüm, bu çözüm dışında başka alternatiflerin olup olmadığı, çözümün yerine getirilmesinde karşılaşılabilecek zorluklar, kişinin içinde bulunduğu durumun özellikleri</a:t>
            </a:r>
          </a:p>
          <a:p>
            <a:endParaRPr lang="tr-TR" sz="2000" dirty="0"/>
          </a:p>
          <a:p>
            <a:r>
              <a:rPr lang="tr-TR" sz="2000" b="1" dirty="0"/>
              <a:t>Şiddet Mağdurlarıyla Görüşme Aşaması</a:t>
            </a:r>
          </a:p>
        </p:txBody>
      </p:sp>
    </p:spTree>
    <p:extLst>
      <p:ext uri="{BB962C8B-B14F-4D97-AF65-F5344CB8AC3E}">
        <p14:creationId xmlns:p14="http://schemas.microsoft.com/office/powerpoint/2010/main" val="340775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HUKUKİ YETİLERİN GELİŞTİRİLMESİ</a:t>
            </a:r>
          </a:p>
        </p:txBody>
      </p:sp>
      <p:sp>
        <p:nvSpPr>
          <p:cNvPr id="3" name="İçerik Yer Tutucusu 2"/>
          <p:cNvSpPr>
            <a:spLocks noGrp="1"/>
          </p:cNvSpPr>
          <p:nvPr>
            <p:ph idx="1"/>
          </p:nvPr>
        </p:nvSpPr>
        <p:spPr/>
        <p:txBody>
          <a:bodyPr/>
          <a:lstStyle/>
          <a:p>
            <a:r>
              <a:rPr lang="tr-TR" dirty="0"/>
              <a:t>Yazma</a:t>
            </a:r>
          </a:p>
          <a:p>
            <a:r>
              <a:rPr lang="tr-TR" dirty="0"/>
              <a:t>Hukuk Bilgisini somut olaya uygulama</a:t>
            </a:r>
          </a:p>
          <a:p>
            <a:r>
              <a:rPr lang="tr-TR" dirty="0"/>
              <a:t>Gerekçelendirme</a:t>
            </a:r>
          </a:p>
          <a:p>
            <a:r>
              <a:rPr lang="tr-TR" dirty="0"/>
              <a:t>Görüşme</a:t>
            </a:r>
          </a:p>
          <a:p>
            <a:r>
              <a:rPr lang="tr-TR" dirty="0"/>
              <a:t>Dosya Hazırlama</a:t>
            </a:r>
          </a:p>
          <a:p>
            <a:r>
              <a:rPr lang="tr-TR" dirty="0"/>
              <a:t>Problem Çözme</a:t>
            </a:r>
          </a:p>
        </p:txBody>
      </p:sp>
    </p:spTree>
    <p:extLst>
      <p:ext uri="{BB962C8B-B14F-4D97-AF65-F5344CB8AC3E}">
        <p14:creationId xmlns:p14="http://schemas.microsoft.com/office/powerpoint/2010/main" val="818311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DİNLEME-ANLAMA</a:t>
            </a:r>
          </a:p>
        </p:txBody>
      </p:sp>
      <p:sp>
        <p:nvSpPr>
          <p:cNvPr id="3" name="İçerik Yer Tutucusu 2"/>
          <p:cNvSpPr>
            <a:spLocks noGrp="1"/>
          </p:cNvSpPr>
          <p:nvPr>
            <p:ph idx="1"/>
          </p:nvPr>
        </p:nvSpPr>
        <p:spPr/>
        <p:txBody>
          <a:bodyPr/>
          <a:lstStyle/>
          <a:p>
            <a:r>
              <a:rPr lang="tr-TR" dirty="0"/>
              <a:t>Kliniklerde öğrencilerin yaptıkları görüşmelerde karşısındakinin ihtiyacını anlayacak şekilde dinleme alışkanlığını kazanması ve anlamak için de içinde bulunulan bağlamın farkında olunması sağlanmaya çalışılır. Diğer bir ifadeyle gerçek yaşamın koşulları içerisinde kişinin durumu görülmesi sağlanır.</a:t>
            </a:r>
          </a:p>
        </p:txBody>
      </p:sp>
    </p:spTree>
    <p:extLst>
      <p:ext uri="{BB962C8B-B14F-4D97-AF65-F5344CB8AC3E}">
        <p14:creationId xmlns:p14="http://schemas.microsoft.com/office/powerpoint/2010/main" val="942526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ELEŞTİREL DÜŞÜNME</a:t>
            </a:r>
          </a:p>
        </p:txBody>
      </p:sp>
      <p:sp>
        <p:nvSpPr>
          <p:cNvPr id="3" name="İçerik Yer Tutucusu 2"/>
          <p:cNvSpPr>
            <a:spLocks noGrp="1"/>
          </p:cNvSpPr>
          <p:nvPr>
            <p:ph idx="1"/>
          </p:nvPr>
        </p:nvSpPr>
        <p:spPr/>
        <p:txBody>
          <a:bodyPr/>
          <a:lstStyle/>
          <a:p>
            <a:r>
              <a:rPr lang="tr-TR" dirty="0"/>
              <a:t>Bilgi temelinde ele alınan konuyu ve ilgili hukuk normları üzerine düşünme, somut ihtiyaçları karşılamada hukuk normunun yeterli olup olmadığını değerlendirme, hukuki boşlukları görme, yaşanılan deneyimden diğer sonuçları çıkarma.</a:t>
            </a:r>
          </a:p>
        </p:txBody>
      </p:sp>
    </p:spTree>
    <p:extLst>
      <p:ext uri="{BB962C8B-B14F-4D97-AF65-F5344CB8AC3E}">
        <p14:creationId xmlns:p14="http://schemas.microsoft.com/office/powerpoint/2010/main" val="1894997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İHTİYAÇ SAPTAMA</a:t>
            </a:r>
          </a:p>
        </p:txBody>
      </p:sp>
      <p:sp>
        <p:nvSpPr>
          <p:cNvPr id="3" name="İçerik Yer Tutucusu 2"/>
          <p:cNvSpPr>
            <a:spLocks noGrp="1"/>
          </p:cNvSpPr>
          <p:nvPr>
            <p:ph idx="1"/>
          </p:nvPr>
        </p:nvSpPr>
        <p:spPr/>
        <p:txBody>
          <a:bodyPr/>
          <a:lstStyle/>
          <a:p>
            <a:r>
              <a:rPr lang="tr-TR" dirty="0"/>
              <a:t>Klinik çalışması yapılacak konuda ihtiyaçların saptanması ve kliniğin buna göre yapılandırılması gerekir. Örneğin tüketici konusunda klinik yapılacaksa tüketicilerin ihtiyaçlarının neler olduğunun saptanması ve bu anlamda katılan olarak perspektiflerinin ortaya konması gerekir. Bu husus, özellikle adalete eşit erişimi sağlamak bakımından ve kliniğin geliştirici işlevi bakımından önem taşımaktadır. </a:t>
            </a:r>
          </a:p>
        </p:txBody>
      </p:sp>
    </p:spTree>
    <p:extLst>
      <p:ext uri="{BB962C8B-B14F-4D97-AF65-F5344CB8AC3E}">
        <p14:creationId xmlns:p14="http://schemas.microsoft.com/office/powerpoint/2010/main" val="1556630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ÖĞRENCİLERDEN GERİ DÖNÜŞÜM ALMA</a:t>
            </a:r>
          </a:p>
        </p:txBody>
      </p:sp>
      <p:sp>
        <p:nvSpPr>
          <p:cNvPr id="3" name="İçerik Yer Tutucusu 2"/>
          <p:cNvSpPr>
            <a:spLocks noGrp="1"/>
          </p:cNvSpPr>
          <p:nvPr>
            <p:ph idx="1"/>
          </p:nvPr>
        </p:nvSpPr>
        <p:spPr/>
        <p:txBody>
          <a:bodyPr/>
          <a:lstStyle/>
          <a:p>
            <a:r>
              <a:rPr lang="tr-TR" dirty="0"/>
              <a:t>Başlangıçta görüş alma: Beklentileri saptama, yapmak istediklerini belirleme, öğrencileri tanımaya ilişkin bilgi alma</a:t>
            </a:r>
          </a:p>
          <a:p>
            <a:r>
              <a:rPr lang="tr-TR" dirty="0"/>
              <a:t>Öğrencilerin görüşme yaptıkları kişilerle ilgili görüşlerini alma, iletişimde yaşadıkları zorluklar, grup çalışması yaparken yaşadıkları olumlu- olumsuz yanlar</a:t>
            </a:r>
          </a:p>
          <a:p>
            <a:r>
              <a:rPr lang="tr-TR" dirty="0"/>
              <a:t>Öğrencilerin klinik çalışmasına ilişkin görüşlerini alma ve kliniğin onlara neler kazandırdığı veya kazandırmadığını belirleme</a:t>
            </a:r>
          </a:p>
        </p:txBody>
      </p:sp>
    </p:spTree>
    <p:extLst>
      <p:ext uri="{BB962C8B-B14F-4D97-AF65-F5344CB8AC3E}">
        <p14:creationId xmlns:p14="http://schemas.microsoft.com/office/powerpoint/2010/main" val="80891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KLİNİĞE KATILANLARDAN GERİ DÖNÜŞÜM ALMA</a:t>
            </a:r>
          </a:p>
        </p:txBody>
      </p:sp>
      <p:sp>
        <p:nvSpPr>
          <p:cNvPr id="3" name="İçerik Yer Tutucusu 2"/>
          <p:cNvSpPr>
            <a:spLocks noGrp="1"/>
          </p:cNvSpPr>
          <p:nvPr>
            <p:ph idx="1"/>
          </p:nvPr>
        </p:nvSpPr>
        <p:spPr/>
        <p:txBody>
          <a:bodyPr/>
          <a:lstStyle/>
          <a:p>
            <a:r>
              <a:rPr lang="tr-TR" dirty="0"/>
              <a:t>Seçilen klinik alanına göre işbirliği yapılan kurum, kuruluş temsilcilerinden, derse davet edilenlerden ders hakkında görüş alma</a:t>
            </a:r>
          </a:p>
        </p:txBody>
      </p:sp>
    </p:spTree>
    <p:extLst>
      <p:ext uri="{BB962C8B-B14F-4D97-AF65-F5344CB8AC3E}">
        <p14:creationId xmlns:p14="http://schemas.microsoft.com/office/powerpoint/2010/main" val="398414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ÜNİVERSİTENİN DİĞER BİRİMLERİYLE İLİŞKİYE GİRME</a:t>
            </a:r>
          </a:p>
        </p:txBody>
      </p:sp>
      <p:sp>
        <p:nvSpPr>
          <p:cNvPr id="3" name="İçerik Yer Tutucusu 2"/>
          <p:cNvSpPr>
            <a:spLocks noGrp="1"/>
          </p:cNvSpPr>
          <p:nvPr>
            <p:ph idx="1"/>
          </p:nvPr>
        </p:nvSpPr>
        <p:spPr/>
        <p:txBody>
          <a:bodyPr/>
          <a:lstStyle/>
          <a:p>
            <a:r>
              <a:rPr lang="tr-TR" dirty="0"/>
              <a:t>Klinikte </a:t>
            </a:r>
            <a:r>
              <a:rPr lang="tr-TR" dirty="0" err="1"/>
              <a:t>disiplinlerarası</a:t>
            </a:r>
            <a:r>
              <a:rPr lang="tr-TR" dirty="0"/>
              <a:t> çalışma yapmak için üniversitenin diğer ilgili birimleriyle işbirliği yapılabilir. Felsefe, psikoloji, sosyoloji, sosyal hizmetler gibi. Bu ilgili birimler klinik alanına göre değişir. Örneğin hasta haklarında tıp fakültesiyle ortak çalışma yapılabilir. Veya çocuk istismarını önlemeyle ilgili klinikte çocuk koruma merkezi ve diğer ilgili alanlarla işbirliği yapılması mümkün olabilir. </a:t>
            </a:r>
          </a:p>
        </p:txBody>
      </p:sp>
    </p:spTree>
    <p:extLst>
      <p:ext uri="{BB962C8B-B14F-4D97-AF65-F5344CB8AC3E}">
        <p14:creationId xmlns:p14="http://schemas.microsoft.com/office/powerpoint/2010/main" val="11550632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HUKUK KLİNİĞİ DERSİ İÇERİĞİ Örneği</a:t>
            </a:r>
          </a:p>
        </p:txBody>
      </p:sp>
      <p:sp>
        <p:nvSpPr>
          <p:cNvPr id="3" name="İçerik Yer Tutucusu 2"/>
          <p:cNvSpPr>
            <a:spLocks noGrp="1"/>
          </p:cNvSpPr>
          <p:nvPr>
            <p:ph idx="1"/>
          </p:nvPr>
        </p:nvSpPr>
        <p:spPr/>
        <p:txBody>
          <a:bodyPr>
            <a:normAutofit lnSpcReduction="10000"/>
          </a:bodyPr>
          <a:lstStyle/>
          <a:p>
            <a:r>
              <a:rPr lang="tr-TR" dirty="0"/>
              <a:t>Konu: Ev-İçi Şiddet</a:t>
            </a:r>
          </a:p>
          <a:p>
            <a:r>
              <a:rPr lang="tr-TR" dirty="0"/>
              <a:t>Amaç: İnsan hakları problemi olarak ev-içi şiddetin görülmesini sağlayarak, öğrencilerin ev içi şiddete yol açan nedenlerle ilgili toplumsal cinsiyet eşitliğine ilişkin farkındalıklarını sağlamak ve ev-içi şiddete uğrayan ve maddi yoksunluk nedeniyle hukuki bilgiye ihtiyaç duyan kişileri bilgilendirmek</a:t>
            </a:r>
          </a:p>
          <a:p>
            <a:r>
              <a:rPr lang="tr-TR" dirty="0"/>
              <a:t>İşbirliği Yapılan Kurum ve Kuruluşlar: Adalet Bakanlığı-Aile ve Sosyal Politikalar Bakanlığı- Ankara Barosu</a:t>
            </a:r>
          </a:p>
          <a:p>
            <a:r>
              <a:rPr lang="tr-TR" dirty="0"/>
              <a:t>Kliniğe davet edilecekler: Aile Mahkemesi Hâkimi, Sosyal Hizmet Uzmanı, Ev-İçi şiddet davaları konusunda çalışan avukat, kolluk, Toplumsal cinsiyet konusunda çalışan akademisyenler</a:t>
            </a:r>
          </a:p>
        </p:txBody>
      </p:sp>
    </p:spTree>
    <p:extLst>
      <p:ext uri="{BB962C8B-B14F-4D97-AF65-F5344CB8AC3E}">
        <p14:creationId xmlns:p14="http://schemas.microsoft.com/office/powerpoint/2010/main" val="3904417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KLİNİK PROGRAMI</a:t>
            </a:r>
          </a:p>
        </p:txBody>
      </p:sp>
      <p:sp>
        <p:nvSpPr>
          <p:cNvPr id="3" name="İçerik Yer Tutucusu 2"/>
          <p:cNvSpPr>
            <a:spLocks noGrp="1"/>
          </p:cNvSpPr>
          <p:nvPr>
            <p:ph idx="1"/>
          </p:nvPr>
        </p:nvSpPr>
        <p:spPr/>
        <p:txBody>
          <a:bodyPr>
            <a:noAutofit/>
          </a:bodyPr>
          <a:lstStyle/>
          <a:p>
            <a:r>
              <a:rPr lang="tr-TR" sz="2000" dirty="0"/>
              <a:t>Ön Anket: Öğrencilerin beklentilerinin Alınması</a:t>
            </a:r>
          </a:p>
          <a:p>
            <a:r>
              <a:rPr lang="tr-TR" sz="2000" dirty="0"/>
              <a:t>Toplumsal cinsiyet Eşitliği farkındalığına ilişkin okumalar yapılması ve başkalarında bu farkındalığın nasıl belirleneceğine ilişkin çalışmalar yaptırılması (yaparak öğrenme-üniversite içinde çalışmalar yaptırılıp bu şekilde üniversitede de farkındalığın sağlanması)</a:t>
            </a:r>
          </a:p>
          <a:p>
            <a:r>
              <a:rPr lang="tr-TR" sz="2000" dirty="0"/>
              <a:t>Ev-içi şiddeti toplumsal cinsiyet eşitsizliğine ilişkin açıklama</a:t>
            </a:r>
          </a:p>
          <a:p>
            <a:r>
              <a:rPr lang="tr-TR" sz="2000" dirty="0"/>
              <a:t>Ev-içi Şiddete uğrayanlara empati gösterilmesiyle ilgili çalışmalar yaptırma (edebiyat eserleri)</a:t>
            </a:r>
          </a:p>
          <a:p>
            <a:r>
              <a:rPr lang="tr-TR" sz="2000" dirty="0"/>
              <a:t>Ön yargılar üzerine çalışmalar yaptırılıp farkındalığı sağlama</a:t>
            </a:r>
          </a:p>
        </p:txBody>
      </p:sp>
    </p:spTree>
    <p:extLst>
      <p:ext uri="{BB962C8B-B14F-4D97-AF65-F5344CB8AC3E}">
        <p14:creationId xmlns:p14="http://schemas.microsoft.com/office/powerpoint/2010/main" val="12868301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KLİNİK PROGRAMI</a:t>
            </a:r>
          </a:p>
        </p:txBody>
      </p:sp>
      <p:sp>
        <p:nvSpPr>
          <p:cNvPr id="3" name="İçerik Yer Tutucusu 2"/>
          <p:cNvSpPr>
            <a:spLocks noGrp="1"/>
          </p:cNvSpPr>
          <p:nvPr>
            <p:ph idx="1"/>
          </p:nvPr>
        </p:nvSpPr>
        <p:spPr/>
        <p:txBody>
          <a:bodyPr/>
          <a:lstStyle/>
          <a:p>
            <a:r>
              <a:rPr lang="tr-TR" dirty="0"/>
              <a:t>Uyulması Gereken Etik İlkeler: Dürüstlük, Güven, Gizlilik, İhtimam Gösterme, Saygı, Dayanışma.</a:t>
            </a:r>
          </a:p>
          <a:p>
            <a:r>
              <a:rPr lang="tr-TR" dirty="0"/>
              <a:t>Görüşme Teknikleri</a:t>
            </a:r>
          </a:p>
          <a:p>
            <a:r>
              <a:rPr lang="tr-TR" dirty="0"/>
              <a:t>Görüşme Öncesi Rapor Hazırlama Hakkında Bilgi: bekledikleri ve karşılaştıkları arasındaki fark, görüştükleri kişiyle ilgili belirtmeleri gereken hususlar, önerdikleri çözüm, bu çözüm dışında başka alternatiflerin olup olmadığı, çözümün yerine getirilmesinde karşılaşılabilecek zorluklar, kişinin içinde bulunduğu durumun özellikleri</a:t>
            </a:r>
          </a:p>
          <a:p>
            <a:r>
              <a:rPr lang="tr-TR" dirty="0"/>
              <a:t>Şiddet Mağdurlarıyla Görüşme Aşaması</a:t>
            </a:r>
          </a:p>
          <a:p>
            <a:endParaRPr lang="tr-TR" dirty="0"/>
          </a:p>
        </p:txBody>
      </p:sp>
    </p:spTree>
    <p:extLst>
      <p:ext uri="{BB962C8B-B14F-4D97-AF65-F5344CB8AC3E}">
        <p14:creationId xmlns:p14="http://schemas.microsoft.com/office/powerpoint/2010/main" val="1968660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HUKUK KLİNİĞİ</a:t>
            </a:r>
          </a:p>
        </p:txBody>
      </p:sp>
      <p:sp>
        <p:nvSpPr>
          <p:cNvPr id="3" name="İçerik Yer Tutucusu 2"/>
          <p:cNvSpPr>
            <a:spLocks noGrp="1"/>
          </p:cNvSpPr>
          <p:nvPr>
            <p:ph idx="1"/>
          </p:nvPr>
        </p:nvSpPr>
        <p:spPr/>
        <p:txBody>
          <a:bodyPr/>
          <a:lstStyle/>
          <a:p>
            <a:r>
              <a:rPr lang="tr-TR" dirty="0"/>
              <a:t>HUKUK KLİNİĞİ EĞİTİMİ TEORİ VE PRATİĞİ BİRLEŞTİRMEYİ SAĞLAMAKTA, UYGULAMAYI HUKUK FAKÜLTELERİNE GETİRMEKTEDİR.</a:t>
            </a:r>
          </a:p>
        </p:txBody>
      </p:sp>
    </p:spTree>
    <p:extLst>
      <p:ext uri="{BB962C8B-B14F-4D97-AF65-F5344CB8AC3E}">
        <p14:creationId xmlns:p14="http://schemas.microsoft.com/office/powerpoint/2010/main" val="1008344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KLİNİK PROGRAMI</a:t>
            </a:r>
          </a:p>
        </p:txBody>
      </p:sp>
      <p:sp>
        <p:nvSpPr>
          <p:cNvPr id="3" name="İçerik Yer Tutucusu 2"/>
          <p:cNvSpPr>
            <a:spLocks noGrp="1"/>
          </p:cNvSpPr>
          <p:nvPr>
            <p:ph idx="1"/>
          </p:nvPr>
        </p:nvSpPr>
        <p:spPr/>
        <p:txBody>
          <a:bodyPr/>
          <a:lstStyle/>
          <a:p>
            <a:r>
              <a:rPr lang="tr-TR" dirty="0"/>
              <a:t>Düzenli yapılan toplantılarla görüşmelerin tartışılması</a:t>
            </a:r>
          </a:p>
          <a:p>
            <a:r>
              <a:rPr lang="tr-TR" dirty="0"/>
              <a:t>Neler Yapılabileceğine Dair Önerilerin Oluşturulması</a:t>
            </a:r>
          </a:p>
          <a:p>
            <a:r>
              <a:rPr lang="tr-TR" dirty="0"/>
              <a:t>Değerlendirmeye </a:t>
            </a:r>
            <a:r>
              <a:rPr lang="tr-TR"/>
              <a:t>yönelik çalışmaların yapılması</a:t>
            </a:r>
            <a:endParaRPr lang="tr-TR" dirty="0"/>
          </a:p>
          <a:p>
            <a:r>
              <a:rPr lang="tr-TR" dirty="0"/>
              <a:t>Son Anket: Görüşlerin Alınması</a:t>
            </a:r>
          </a:p>
          <a:p>
            <a:r>
              <a:rPr lang="tr-TR" dirty="0"/>
              <a:t>Diğer Katılımcıların Görüşlerinin Alınması</a:t>
            </a:r>
          </a:p>
        </p:txBody>
      </p:sp>
    </p:spTree>
    <p:extLst>
      <p:ext uri="{BB962C8B-B14F-4D97-AF65-F5344CB8AC3E}">
        <p14:creationId xmlns:p14="http://schemas.microsoft.com/office/powerpoint/2010/main" val="2024178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1.AŞAMA</a:t>
            </a:r>
          </a:p>
        </p:txBody>
      </p:sp>
      <p:sp>
        <p:nvSpPr>
          <p:cNvPr id="3" name="İçerik Yer Tutucusu 2"/>
          <p:cNvSpPr>
            <a:spLocks noGrp="1"/>
          </p:cNvSpPr>
          <p:nvPr>
            <p:ph idx="1"/>
          </p:nvPr>
        </p:nvSpPr>
        <p:spPr/>
        <p:txBody>
          <a:bodyPr/>
          <a:lstStyle/>
          <a:p>
            <a:r>
              <a:rPr lang="tr-TR" dirty="0"/>
              <a:t>Klinik Modelini Belirleme: Bireysel Model ve Belirli Bir konuda Çalışan Model olarak ortaya konabilir. Bireysel klinikte,  bireysel hukuki yardım hukukun her alanıyla ilgili yapılabilir. Konu bazlı hukuk kliniğinde ev-içi şiddet, tüketici veya ayrımcılık gibi konular seçilerek çalışma yapılır.</a:t>
            </a:r>
          </a:p>
          <a:p>
            <a:r>
              <a:rPr lang="tr-TR" dirty="0"/>
              <a:t>Konunun Belirlenmesi: Hangi konu seçildi? Neden bu konu seçildi? Bu konuda yapılacak klinik çalışmasında amaçlanan nedir? Bu hususlar açıkça belirlenip, öğrenciler ve diğer kliniğe katılacaklarla açıkça paylaşılmalıdır. </a:t>
            </a:r>
          </a:p>
        </p:txBody>
      </p:sp>
    </p:spTree>
    <p:extLst>
      <p:ext uri="{BB962C8B-B14F-4D97-AF65-F5344CB8AC3E}">
        <p14:creationId xmlns:p14="http://schemas.microsoft.com/office/powerpoint/2010/main" val="1124417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1.AŞAMA</a:t>
            </a:r>
          </a:p>
        </p:txBody>
      </p:sp>
      <p:sp>
        <p:nvSpPr>
          <p:cNvPr id="3" name="İçerik Yer Tutucusu 2"/>
          <p:cNvSpPr>
            <a:spLocks noGrp="1"/>
          </p:cNvSpPr>
          <p:nvPr>
            <p:ph idx="1"/>
          </p:nvPr>
        </p:nvSpPr>
        <p:spPr/>
        <p:txBody>
          <a:bodyPr/>
          <a:lstStyle/>
          <a:p>
            <a:r>
              <a:rPr lang="tr-TR" dirty="0"/>
              <a:t>Genellikle klinik çalışmalarında</a:t>
            </a:r>
          </a:p>
          <a:p>
            <a:r>
              <a:rPr lang="tr-TR" dirty="0"/>
              <a:t>1.Öğrencilerde belirli yetileri geliştirmek</a:t>
            </a:r>
          </a:p>
          <a:p>
            <a:r>
              <a:rPr lang="tr-TR" dirty="0"/>
              <a:t>2.Toplumdaki avantajsız kesimde yer alanlarla ilgili hukuki bilgilendirme  yapmak hedeflenir. (Adalete eşit erişim ve diğer haklarla ilişkili de belirtilir. Günümüzde hukuki yardım ve adalete erişimle ilgili olarak hukuk klinikleri üzerinde durulmaktadır)</a:t>
            </a:r>
          </a:p>
          <a:p>
            <a:endParaRPr lang="tr-TR" dirty="0"/>
          </a:p>
          <a:p>
            <a:r>
              <a:rPr lang="tr-TR" dirty="0"/>
              <a:t>Seçilen klinik çalışmasının konusu bu iki amaçla ilişkisinde açıkça belirlenmelidir.</a:t>
            </a:r>
          </a:p>
        </p:txBody>
      </p:sp>
    </p:spTree>
    <p:extLst>
      <p:ext uri="{BB962C8B-B14F-4D97-AF65-F5344CB8AC3E}">
        <p14:creationId xmlns:p14="http://schemas.microsoft.com/office/powerpoint/2010/main" val="395073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2.AŞAMA</a:t>
            </a:r>
          </a:p>
        </p:txBody>
      </p:sp>
      <p:sp>
        <p:nvSpPr>
          <p:cNvPr id="3" name="İçerik Yer Tutucusu 2"/>
          <p:cNvSpPr>
            <a:spLocks noGrp="1"/>
          </p:cNvSpPr>
          <p:nvPr>
            <p:ph idx="1"/>
          </p:nvPr>
        </p:nvSpPr>
        <p:spPr/>
        <p:txBody>
          <a:bodyPr>
            <a:normAutofit fontScale="85000" lnSpcReduction="20000"/>
          </a:bodyPr>
          <a:lstStyle/>
          <a:p>
            <a:r>
              <a:rPr lang="tr-TR" dirty="0"/>
              <a:t>Klinik konusu belirlenip, amaç ortaya konduktan sonra bu amacı gerçekleştirmeyle ilgili yapılması gerekenler belirlenmelidir:</a:t>
            </a:r>
          </a:p>
          <a:p>
            <a:r>
              <a:rPr lang="tr-TR" dirty="0"/>
              <a:t>-Kliniğin iyi bir yapılandırılması sağlanmalıdır.  Bu yapılandırmada,</a:t>
            </a:r>
          </a:p>
          <a:p>
            <a:r>
              <a:rPr lang="tr-TR" dirty="0"/>
              <a:t>Öğrencilerde hangi yetilerin geliştirilmesi üzerinde durulacaksa bununla ilgili uygun yöntemler belirlenmelidir. Bu yöntemler belirlenirken kliniğin öğrencilerin aktif katılımına dayalı ve diğer bir ifadeyle katılan olduğu unutulmamalıdır. Bu anlamda klinik, özel bir eğitim programı olarak düşünülmelidir. Katılan olarak öğrencinin yer aldığı bu programda, öğrencilerin yaparak öğrenmesi hedeflenmektedir. Bu nedenle klinik geleneksel derslerden ayrılır. </a:t>
            </a:r>
          </a:p>
          <a:p>
            <a:r>
              <a:rPr lang="tr-TR" dirty="0"/>
              <a:t>Öğrencilerin yaparak nasıl öğrenecekleri konusunda yöntemler belirlenmelidir.</a:t>
            </a:r>
          </a:p>
          <a:p>
            <a:r>
              <a:rPr lang="tr-TR" dirty="0"/>
              <a:t>Etik İlkeler</a:t>
            </a:r>
          </a:p>
          <a:p>
            <a:r>
              <a:rPr lang="tr-TR" dirty="0"/>
              <a:t>Klinikte işbirliği yapılacak kurum ve kuruluşlar ve kliniğe katkıda bulunacakların listesinin belirlenmesi</a:t>
            </a:r>
          </a:p>
          <a:p>
            <a:endParaRPr lang="tr-TR" dirty="0"/>
          </a:p>
          <a:p>
            <a:endParaRPr lang="tr-TR" dirty="0"/>
          </a:p>
        </p:txBody>
      </p:sp>
    </p:spTree>
    <p:extLst>
      <p:ext uri="{BB962C8B-B14F-4D97-AF65-F5344CB8AC3E}">
        <p14:creationId xmlns:p14="http://schemas.microsoft.com/office/powerpoint/2010/main" val="361033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2.AŞAMA</a:t>
            </a:r>
          </a:p>
        </p:txBody>
      </p:sp>
      <p:sp>
        <p:nvSpPr>
          <p:cNvPr id="3" name="İçerik Yer Tutucusu 2"/>
          <p:cNvSpPr>
            <a:spLocks noGrp="1"/>
          </p:cNvSpPr>
          <p:nvPr>
            <p:ph idx="1"/>
          </p:nvPr>
        </p:nvSpPr>
        <p:spPr/>
        <p:txBody>
          <a:bodyPr/>
          <a:lstStyle/>
          <a:p>
            <a:r>
              <a:rPr lang="tr-TR" dirty="0"/>
              <a:t>Kliniğe katılan öğrencilerin görüşmeleri söz konusu olacağı için görüşme yöntemleriyle ilgili bilgilendirme</a:t>
            </a:r>
          </a:p>
          <a:p>
            <a:r>
              <a:rPr lang="tr-TR" dirty="0"/>
              <a:t>Klinik konusuyla ilgili öğrencilerin bilgilendirilmesi</a:t>
            </a:r>
          </a:p>
          <a:p>
            <a:r>
              <a:rPr lang="tr-TR" dirty="0"/>
              <a:t>Öğrencilerin ve diğer klinik katılımcıların görüşlerini almak için hazırlık yapılması. Klinik devamlı gelişen bir süreç olarak düşünülmelidir. Bu anlamda görüş almak önem taşımaktadır.</a:t>
            </a:r>
          </a:p>
        </p:txBody>
      </p:sp>
    </p:spTree>
    <p:extLst>
      <p:ext uri="{BB962C8B-B14F-4D97-AF65-F5344CB8AC3E}">
        <p14:creationId xmlns:p14="http://schemas.microsoft.com/office/powerpoint/2010/main" val="924186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ETİK</a:t>
            </a:r>
          </a:p>
        </p:txBody>
      </p:sp>
      <p:sp>
        <p:nvSpPr>
          <p:cNvPr id="3" name="İçerik Yer Tutucusu 2"/>
          <p:cNvSpPr>
            <a:spLocks noGrp="1"/>
          </p:cNvSpPr>
          <p:nvPr>
            <p:ph idx="1"/>
          </p:nvPr>
        </p:nvSpPr>
        <p:spPr/>
        <p:txBody>
          <a:bodyPr/>
          <a:lstStyle/>
          <a:p>
            <a:pPr algn="just"/>
            <a:r>
              <a:rPr lang="tr-TR" dirty="0"/>
              <a:t>Hukuk kliniğinin etik temele dayanması zorunludur. Bu nedenle hukuk kliniği yapılan fakültelerde ayrı bir hukuk ve etik dersi verilmektedir. Bir anlamda öğrencilerde etik farkındalık sağlanması gerekmektedir. Bunun için temel etik bilgileri öğrencilere verilip, hangi etik değerlerler ve ilkelerle yaptıkları işin ilgisini ve kendileriyle ilgisini kurmaları beklenmelidir. </a:t>
            </a:r>
          </a:p>
          <a:p>
            <a:pPr algn="just"/>
            <a:r>
              <a:rPr lang="tr-TR" dirty="0"/>
              <a:t>Yaparak öğrenme: etik değerlerin farkındalığı için zorunludur.</a:t>
            </a:r>
          </a:p>
          <a:p>
            <a:pPr algn="just"/>
            <a:r>
              <a:rPr lang="tr-TR" dirty="0"/>
              <a:t>Sorumluluk</a:t>
            </a:r>
          </a:p>
          <a:p>
            <a:pPr algn="just"/>
            <a:r>
              <a:rPr lang="tr-TR" dirty="0"/>
              <a:t>Öğrencilere etik problemlere ilişkin alıştırmalar yaptırılabilir.</a:t>
            </a:r>
          </a:p>
        </p:txBody>
      </p:sp>
    </p:spTree>
    <p:extLst>
      <p:ext uri="{BB962C8B-B14F-4D97-AF65-F5344CB8AC3E}">
        <p14:creationId xmlns:p14="http://schemas.microsoft.com/office/powerpoint/2010/main" val="1362934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GRUP ÇALIŞMALARI</a:t>
            </a:r>
          </a:p>
        </p:txBody>
      </p:sp>
      <p:sp>
        <p:nvSpPr>
          <p:cNvPr id="3" name="İçerik Yer Tutucusu 2"/>
          <p:cNvSpPr>
            <a:spLocks noGrp="1"/>
          </p:cNvSpPr>
          <p:nvPr>
            <p:ph idx="1"/>
          </p:nvPr>
        </p:nvSpPr>
        <p:spPr/>
        <p:txBody>
          <a:bodyPr/>
          <a:lstStyle/>
          <a:p>
            <a:r>
              <a:rPr lang="tr-TR" dirty="0"/>
              <a:t>Kliniğe katılacak öğrencilere birlikte çalışmaya dair alıştırma çalışmaları yaptırılabilir.</a:t>
            </a:r>
          </a:p>
          <a:p>
            <a:r>
              <a:rPr lang="tr-TR" dirty="0"/>
              <a:t>Grup çalışmalarında dikkat edecekleri hususlarla ilgili etik ilkeler ve değerler üzerinde durulup, bunlara ilişkin alıştırma örnekleri yapılabilir.</a:t>
            </a:r>
          </a:p>
          <a:p>
            <a:r>
              <a:rPr lang="tr-TR" dirty="0"/>
              <a:t>Grup çalışmasında sorumluluğun anlamı belirtilmelidir.</a:t>
            </a:r>
          </a:p>
        </p:txBody>
      </p:sp>
    </p:spTree>
    <p:extLst>
      <p:ext uri="{BB962C8B-B14F-4D97-AF65-F5344CB8AC3E}">
        <p14:creationId xmlns:p14="http://schemas.microsoft.com/office/powerpoint/2010/main" val="334945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ENİNE BOYUNA DÜŞÜNME</a:t>
            </a:r>
          </a:p>
        </p:txBody>
      </p:sp>
      <p:sp>
        <p:nvSpPr>
          <p:cNvPr id="3" name="İçerik Yer Tutucusu 2"/>
          <p:cNvSpPr>
            <a:spLocks noGrp="1"/>
          </p:cNvSpPr>
          <p:nvPr>
            <p:ph idx="1"/>
          </p:nvPr>
        </p:nvSpPr>
        <p:spPr/>
        <p:txBody>
          <a:bodyPr/>
          <a:lstStyle/>
          <a:p>
            <a:r>
              <a:rPr lang="tr-TR" dirty="0"/>
              <a:t>Öğrencilerde geliştirilecek yetilerin başında enine boyuna düşünme yetisi gelmektedir. Bununla ilgili bir konunun farklı şekillerde nasıl değerlendirilebileceğine, farklı bakış açılarına ve ele alınacak konunun farklı boyutlarına dair çalışmalar yaptırılır.</a:t>
            </a:r>
          </a:p>
        </p:txBody>
      </p:sp>
    </p:spTree>
    <p:extLst>
      <p:ext uri="{BB962C8B-B14F-4D97-AF65-F5344CB8AC3E}">
        <p14:creationId xmlns:p14="http://schemas.microsoft.com/office/powerpoint/2010/main" val="1963873253"/>
      </p:ext>
    </p:extLst>
  </p:cSld>
  <p:clrMapOvr>
    <a:masterClrMapping/>
  </p:clrMapOvr>
</p:sld>
</file>

<file path=ppt/theme/theme1.xml><?xml version="1.0" encoding="utf-8"?>
<a:theme xmlns:a="http://schemas.openxmlformats.org/drawingml/2006/main" name="Paket">
  <a:themeElements>
    <a:clrScheme name="Pa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ppt/theme/theme2.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1275</TotalTime>
  <Words>1032</Words>
  <Application>Microsoft Macintosh PowerPoint</Application>
  <PresentationFormat>Geniş ekran</PresentationFormat>
  <Paragraphs>84</Paragraphs>
  <Slides>20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20</vt:i4>
      </vt:variant>
    </vt:vector>
  </HeadingPairs>
  <TitlesOfParts>
    <vt:vector size="24" baseType="lpstr">
      <vt:lpstr>Arial</vt:lpstr>
      <vt:lpstr>Calibri</vt:lpstr>
      <vt:lpstr>Gill Sans MT</vt:lpstr>
      <vt:lpstr>Paket</vt:lpstr>
      <vt:lpstr>HUKUK KLİNİĞİ DERSİ NASIL HAZIRLANIR VE BİR ÖRNEK</vt:lpstr>
      <vt:lpstr>HUKUK KLİNİĞİ</vt:lpstr>
      <vt:lpstr>1.AŞAMA</vt:lpstr>
      <vt:lpstr>1.AŞAMA</vt:lpstr>
      <vt:lpstr>2.AŞAMA</vt:lpstr>
      <vt:lpstr>2.AŞAMA</vt:lpstr>
      <vt:lpstr>ETİK</vt:lpstr>
      <vt:lpstr>GRUP ÇALIŞMALARI</vt:lpstr>
      <vt:lpstr>ENİNE BOYUNA DÜŞÜNME</vt:lpstr>
      <vt:lpstr>HUKUKİ YETİLERİN GELİŞTİRİLMESİ</vt:lpstr>
      <vt:lpstr>DİNLEME-ANLAMA</vt:lpstr>
      <vt:lpstr>ELEŞTİREL DÜŞÜNME</vt:lpstr>
      <vt:lpstr>İHTİYAÇ SAPTAMA</vt:lpstr>
      <vt:lpstr>ÖĞRENCİLERDEN GERİ DÖNÜŞÜM ALMA</vt:lpstr>
      <vt:lpstr>KLİNİĞE KATILANLARDAN GERİ DÖNÜŞÜM ALMA</vt:lpstr>
      <vt:lpstr>ÜNİVERSİTENİN DİĞER BİRİMLERİYLE İLİŞKİYE GİRME</vt:lpstr>
      <vt:lpstr>HUKUK KLİNİĞİ DERSİ İÇERİĞİ Örneği</vt:lpstr>
      <vt:lpstr>KLİNİK PROGRAMI</vt:lpstr>
      <vt:lpstr>KLİNİK PROGRAMI</vt:lpstr>
      <vt:lpstr>KLİNİK PROGRAMI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KLİNİĞİ DERSİ ÖRNEKLERİ</dc:title>
  <dc:creator>Gülriz Uygur</dc:creator>
  <cp:lastModifiedBy>Gülriz Uygur</cp:lastModifiedBy>
  <cp:revision>29</cp:revision>
  <dcterms:created xsi:type="dcterms:W3CDTF">2016-12-07T17:56:12Z</dcterms:created>
  <dcterms:modified xsi:type="dcterms:W3CDTF">2020-01-31T15:01:02Z</dcterms:modified>
</cp:coreProperties>
</file>